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6858000" cy="972185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63">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9646"/>
    <a:srgbClr val="5278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65" autoAdjust="0"/>
  </p:normalViewPr>
  <p:slideViewPr>
    <p:cSldViewPr>
      <p:cViewPr varScale="1">
        <p:scale>
          <a:sx n="77" d="100"/>
          <a:sy n="77" d="100"/>
        </p:scale>
        <p:origin x="3150" y="102"/>
      </p:cViewPr>
      <p:guideLst>
        <p:guide orient="horz" pos="3063"/>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0DD5BC5F-EF75-435E-AFC4-574195DB9DA2}" type="datetimeFigureOut">
              <a:rPr kumimoji="1" lang="ja-JP" altLang="en-US" smtClean="0"/>
              <a:t>2019/3/30</a:t>
            </a:fld>
            <a:endParaRPr kumimoji="1" lang="ja-JP" altLang="en-US"/>
          </a:p>
        </p:txBody>
      </p:sp>
      <p:sp>
        <p:nvSpPr>
          <p:cNvPr id="4" name="スライド イメージ プレースホルダー 3"/>
          <p:cNvSpPr>
            <a:spLocks noGrp="1" noRot="1" noChangeAspect="1"/>
          </p:cNvSpPr>
          <p:nvPr>
            <p:ph type="sldImg" idx="2"/>
          </p:nvPr>
        </p:nvSpPr>
        <p:spPr>
          <a:xfrm>
            <a:off x="2062163" y="739775"/>
            <a:ext cx="26114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684C12A0-466E-4822-8F0A-A72FA83814D5}" type="slidenum">
              <a:rPr kumimoji="1" lang="ja-JP" altLang="en-US" smtClean="0"/>
              <a:t>‹#›</a:t>
            </a:fld>
            <a:endParaRPr kumimoji="1" lang="ja-JP" altLang="en-US"/>
          </a:p>
        </p:txBody>
      </p:sp>
    </p:spTree>
    <p:extLst>
      <p:ext uri="{BB962C8B-B14F-4D97-AF65-F5344CB8AC3E}">
        <p14:creationId xmlns:p14="http://schemas.microsoft.com/office/powerpoint/2010/main" val="2704406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62163" y="739775"/>
            <a:ext cx="2611437"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84C12A0-466E-4822-8F0A-A72FA83814D5}" type="slidenum">
              <a:rPr kumimoji="1" lang="ja-JP" altLang="en-US" smtClean="0"/>
              <a:t>1</a:t>
            </a:fld>
            <a:endParaRPr kumimoji="1" lang="ja-JP" altLang="en-US"/>
          </a:p>
        </p:txBody>
      </p:sp>
    </p:spTree>
    <p:extLst>
      <p:ext uri="{BB962C8B-B14F-4D97-AF65-F5344CB8AC3E}">
        <p14:creationId xmlns:p14="http://schemas.microsoft.com/office/powerpoint/2010/main" val="4055944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84C12A0-466E-4822-8F0A-A72FA83814D5}" type="slidenum">
              <a:rPr kumimoji="1" lang="ja-JP" altLang="en-US" smtClean="0"/>
              <a:t>2</a:t>
            </a:fld>
            <a:endParaRPr kumimoji="1" lang="ja-JP" altLang="en-US"/>
          </a:p>
        </p:txBody>
      </p:sp>
    </p:spTree>
    <p:extLst>
      <p:ext uri="{BB962C8B-B14F-4D97-AF65-F5344CB8AC3E}">
        <p14:creationId xmlns:p14="http://schemas.microsoft.com/office/powerpoint/2010/main" val="2833596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20077"/>
            <a:ext cx="5829300" cy="2083896"/>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509050"/>
            <a:ext cx="4800600" cy="248447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E5996BB-EECA-4953-9641-621355146C09}" type="datetimeFigureOut">
              <a:rPr kumimoji="1" lang="ja-JP" altLang="en-US" smtClean="0"/>
              <a:t>2019/3/30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1714682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E5996BB-EECA-4953-9641-621355146C09}" type="datetimeFigureOut">
              <a:rPr kumimoji="1" lang="ja-JP" altLang="en-US" smtClean="0"/>
              <a:t>2019/3/30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3815056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19851"/>
            <a:ext cx="1157288" cy="11058604"/>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519851"/>
            <a:ext cx="3357563" cy="11058604"/>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E5996BB-EECA-4953-9641-621355146C09}" type="datetimeFigureOut">
              <a:rPr kumimoji="1" lang="ja-JP" altLang="en-US" smtClean="0"/>
              <a:t>2019/3/30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3625911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E5996BB-EECA-4953-9641-621355146C09}" type="datetimeFigureOut">
              <a:rPr kumimoji="1" lang="ja-JP" altLang="en-US" smtClean="0"/>
              <a:t>2019/3/30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1118443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247191"/>
            <a:ext cx="5829300" cy="1930867"/>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20538"/>
            <a:ext cx="5829300" cy="2126653"/>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E5996BB-EECA-4953-9641-621355146C09}" type="datetimeFigureOut">
              <a:rPr kumimoji="1" lang="ja-JP" altLang="en-US" smtClean="0"/>
              <a:t>2019/3/30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2923806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8" y="3024576"/>
            <a:ext cx="2257425" cy="855387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3" y="3024576"/>
            <a:ext cx="2257425" cy="855387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E5996BB-EECA-4953-9641-621355146C09}" type="datetimeFigureOut">
              <a:rPr kumimoji="1" lang="ja-JP" altLang="en-US" smtClean="0"/>
              <a:t>2019/3/30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2134518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89326"/>
            <a:ext cx="6172200" cy="1620307"/>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76165"/>
            <a:ext cx="3030141" cy="9069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083088"/>
            <a:ext cx="3030141" cy="56013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2" y="2176165"/>
            <a:ext cx="3031331" cy="9069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2" y="3083088"/>
            <a:ext cx="3031331" cy="56013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E5996BB-EECA-4953-9641-621355146C09}" type="datetimeFigureOut">
              <a:rPr kumimoji="1" lang="ja-JP" altLang="en-US" smtClean="0"/>
              <a:t>2019/3/30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2229727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E5996BB-EECA-4953-9641-621355146C09}" type="datetimeFigureOut">
              <a:rPr kumimoji="1" lang="ja-JP" altLang="en-US" smtClean="0"/>
              <a:t>2019/3/30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3595727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E5996BB-EECA-4953-9641-621355146C09}" type="datetimeFigureOut">
              <a:rPr kumimoji="1" lang="ja-JP" altLang="en-US" smtClean="0"/>
              <a:t>2019/3/30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3002057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3" y="387075"/>
            <a:ext cx="2256235" cy="1647314"/>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90" y="387076"/>
            <a:ext cx="3833813" cy="829733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3" y="2034388"/>
            <a:ext cx="2256235" cy="665001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E5996BB-EECA-4953-9641-621355146C09}" type="datetimeFigureOut">
              <a:rPr kumimoji="1" lang="ja-JP" altLang="en-US" smtClean="0"/>
              <a:t>2019/3/30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2783500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805296"/>
            <a:ext cx="4114800" cy="803404"/>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68666"/>
            <a:ext cx="4114800" cy="583311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608699"/>
            <a:ext cx="4114800" cy="114096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E5996BB-EECA-4953-9641-621355146C09}" type="datetimeFigureOut">
              <a:rPr kumimoji="1" lang="ja-JP" altLang="en-US" smtClean="0"/>
              <a:t>2019/3/30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3658795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89326"/>
            <a:ext cx="6172200" cy="1620307"/>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68434"/>
            <a:ext cx="6172200" cy="6415971"/>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010717"/>
            <a:ext cx="1600200" cy="517598"/>
          </a:xfrm>
          <a:prstGeom prst="rect">
            <a:avLst/>
          </a:prstGeom>
        </p:spPr>
        <p:txBody>
          <a:bodyPr vert="horz" lIns="91440" tIns="45720" rIns="91440" bIns="45720" rtlCol="0" anchor="ctr"/>
          <a:lstStyle>
            <a:lvl1pPr algn="l">
              <a:defRPr sz="1200">
                <a:solidFill>
                  <a:schemeClr val="tx1">
                    <a:tint val="75000"/>
                  </a:schemeClr>
                </a:solidFill>
              </a:defRPr>
            </a:lvl1pPr>
          </a:lstStyle>
          <a:p>
            <a:fld id="{2E5996BB-EECA-4953-9641-621355146C09}" type="datetimeFigureOut">
              <a:rPr kumimoji="1" lang="ja-JP" altLang="en-US" smtClean="0"/>
              <a:t>2019/3/30</a:t>
            </a:fld>
            <a:endParaRPr kumimoji="1" lang="ja-JP" altLang="en-US"/>
          </a:p>
        </p:txBody>
      </p:sp>
      <p:sp>
        <p:nvSpPr>
          <p:cNvPr id="5" name="フッター プレースホルダー 4"/>
          <p:cNvSpPr>
            <a:spLocks noGrp="1"/>
          </p:cNvSpPr>
          <p:nvPr>
            <p:ph type="ftr" sz="quarter" idx="3"/>
          </p:nvPr>
        </p:nvSpPr>
        <p:spPr>
          <a:xfrm>
            <a:off x="2343150" y="9010717"/>
            <a:ext cx="2171700" cy="51759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010717"/>
            <a:ext cx="1600200" cy="517598"/>
          </a:xfrm>
          <a:prstGeom prst="rect">
            <a:avLst/>
          </a:prstGeom>
        </p:spPr>
        <p:txBody>
          <a:bodyPr vert="horz" lIns="91440" tIns="45720" rIns="91440" bIns="45720" rtlCol="0" anchor="ctr"/>
          <a:lstStyle>
            <a:lvl1pPr algn="r">
              <a:defRPr sz="1200">
                <a:solidFill>
                  <a:schemeClr val="tx1">
                    <a:tint val="75000"/>
                  </a:schemeClr>
                </a:solidFill>
              </a:defRPr>
            </a:lvl1p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2573942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10906" y="1476780"/>
            <a:ext cx="2278732" cy="3918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セクシュアルハラスメント</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4664011" y="1475016"/>
            <a:ext cx="2169302" cy="3918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パワーハラスメント　</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2285570" y="1475016"/>
            <a:ext cx="2390580" cy="3918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妊娠、</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育児</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休業、介護休業</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等</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ハラスメント</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5" name="図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0807" y="1390272"/>
            <a:ext cx="691077" cy="518325"/>
          </a:xfrm>
          <a:prstGeom prst="rect">
            <a:avLst/>
          </a:prstGeom>
        </p:spPr>
      </p:pic>
      <p:pic>
        <p:nvPicPr>
          <p:cNvPr id="18" name="図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93623" y="1240703"/>
            <a:ext cx="642327" cy="643651"/>
          </a:xfrm>
          <a:prstGeom prst="rect">
            <a:avLst/>
          </a:prstGeom>
        </p:spPr>
      </p:pic>
      <p:sp>
        <p:nvSpPr>
          <p:cNvPr id="19" name="正方形/長方形 18"/>
          <p:cNvSpPr/>
          <p:nvPr/>
        </p:nvSpPr>
        <p:spPr>
          <a:xfrm>
            <a:off x="159330" y="18249"/>
            <a:ext cx="6687857" cy="658591"/>
          </a:xfrm>
          <a:prstGeom prst="rect">
            <a:avLst/>
          </a:prstGeom>
          <a:noFill/>
        </p:spPr>
        <p:txBody>
          <a:bodyPr wrap="square" lIns="91440" tIns="45720" rIns="91440" bIns="45720">
            <a:spAutoFit/>
          </a:bodyPr>
          <a:lstStyle/>
          <a:p>
            <a:pPr algn="ctr"/>
            <a:r>
              <a:rPr lang="ja-JP" altLang="en-US" sz="3600" dirty="0" smtClean="0">
                <a:ln w="18415" cmpd="sng">
                  <a:solidFill>
                    <a:srgbClr val="FF0000"/>
                  </a:solidFill>
                  <a:prstDash val="solid"/>
                </a:ln>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ハラスメントは許しません！</a:t>
            </a:r>
            <a:endParaRPr lang="ja-JP" altLang="en-US" sz="3600" dirty="0">
              <a:ln w="18415" cmpd="sng">
                <a:solidFill>
                  <a:srgbClr val="FF0000"/>
                </a:solidFill>
                <a:prstDash val="solid"/>
              </a:ln>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テキスト ボックス 21"/>
          <p:cNvSpPr txBox="1"/>
          <p:nvPr/>
        </p:nvSpPr>
        <p:spPr>
          <a:xfrm>
            <a:off x="0" y="825361"/>
            <a:ext cx="6858000" cy="611548"/>
          </a:xfrm>
          <a:prstGeom prst="rect">
            <a:avLst/>
          </a:prstGeom>
          <a:noFill/>
        </p:spPr>
        <p:txBody>
          <a:bodyPr wrap="square" rtlCol="0">
            <a:spAutoFit/>
          </a:bodyPr>
          <a:lstStyle/>
          <a:p>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職場におけるハラスメントは、従業員の尊厳を傷つけるとともに、従業員が能力を発揮できず、また職場環境も悪化し、会社にとって</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も業務の遂行を阻害し社会的評価に影響を与える問題です。</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わが社で</a:t>
            </a: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は下記のハラスメントを許しません！！</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正方形/長方形 22"/>
          <p:cNvSpPr/>
          <p:nvPr/>
        </p:nvSpPr>
        <p:spPr>
          <a:xfrm>
            <a:off x="10907" y="1870152"/>
            <a:ext cx="2278731" cy="1875775"/>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従業員</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意</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に反する性的な言動のことです。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例えば</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性的な冗談、質問</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わいせつ図面の掲示</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性的な噂の流布</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身体への不必要な接触</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・性的な言動により就業意欲を阻　</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害する行為</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交際、性的な関係の強要　等</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2285569" y="1870152"/>
            <a:ext cx="2390581" cy="1875775"/>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従業員</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が妊娠等した場合、あるいは育児休業や介護休業等を利用（又は利用しようと）した場合に、その従業員の就業環境を害することです。</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上司や同僚による以下の言動が該当します。</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・制度利用を阻害する言動</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・それを理由に解雇</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や</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不利益な取扱　　</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err="1" smtClean="0">
                <a:latin typeface="メイリオ" panose="020B0604030504040204" pitchFamily="50" charset="-128"/>
                <a:ea typeface="メイリオ" panose="020B0604030504040204" pitchFamily="50" charset="-128"/>
                <a:cs typeface="メイリオ" panose="020B0604030504040204" pitchFamily="50" charset="-128"/>
              </a:rPr>
              <a:t>いを</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示唆する言動</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・それを理由に行う嫌がらせ</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等</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4676149" y="1870152"/>
            <a:ext cx="2157163" cy="1875775"/>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職務上の地位や人間関係などの職場内での</a:t>
            </a:r>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優位性を</a:t>
            </a:r>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背景に、業務の適正な</a:t>
            </a:r>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範囲を</a:t>
            </a:r>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超えて、精神的・身体的苦痛を与える又は就業環境を悪化させることです</a:t>
            </a:r>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例えば</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・身体的攻撃　・精神的攻撃</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・人間関係からの切り離し</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・過大な要求　・過小な要求</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・個の侵害　等</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30550" y="4515981"/>
            <a:ext cx="6843681" cy="1785104"/>
          </a:xfrm>
          <a:prstGeom prst="rect">
            <a:avLst/>
          </a:prstGeom>
          <a:noFill/>
        </p:spPr>
        <p:txBody>
          <a:bodyPr wrap="square" rtlCol="0">
            <a:spAutoFit/>
          </a:bodyPr>
          <a:lstStyle/>
          <a:p>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★「職場」とは、従業員が業務を遂行している場所を指し、取引先等も含みます。また、勤務時間外の宴会等であっ</a:t>
            </a:r>
            <a:endPar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ても、実質上職務の延長と考えられ</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るものは</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「職場」に該当します。</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★「従業員」とは、正社員、パート社員、契約社員、派遣社員等、当社で働いているすべての従業員で</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す</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★妊娠・出産・育児休業等に関する否定的な言動は、妊娠等ハラスメントの発生の原因や背景となることがあり、ま</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た、性別役割分担意識に基づく言動は、セクシュアルハラスメントの発生の原因や背景となることがあります。こ</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のような言動を行わないよう注意しましょう。</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セクシュアルハラスメントについては、上司、同僚だけでなく、取引先の方や顧客等も行為者になり得るものです。</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取引先や顧客等からセクシュアルハラスメント行為を受けた場合もご相談ください。</a:t>
            </a:r>
            <a:endPar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★取引先の方や顧客等へのセクシュアルハラスメントも当然許されません。　</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★セクシュアルハラスメントについては、</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異性</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に対する行為だけでなく同性に対する行為も対象となります。また</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被害者</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の性的指向又</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は性</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自認にかかわらず、性的な言動であればセクシュアルハラスメントに該当します</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11973" y="6301085"/>
            <a:ext cx="6855082" cy="960264"/>
          </a:xfrm>
          <a:prstGeom prst="rect">
            <a:avLst/>
          </a:prstGeom>
          <a:solidFill>
            <a:schemeClr val="bg2"/>
          </a:solidFill>
          <a:ln>
            <a:solidFill>
              <a:schemeClr val="bg2"/>
            </a:solidFill>
          </a:ln>
          <a:effectLst/>
        </p:spPr>
        <p:style>
          <a:lnRef idx="1">
            <a:schemeClr val="accent5"/>
          </a:lnRef>
          <a:fillRef idx="2">
            <a:schemeClr val="accent5"/>
          </a:fillRef>
          <a:effectRef idx="1">
            <a:schemeClr val="accent5"/>
          </a:effectRef>
          <a:fontRef idx="minor">
            <a:schemeClr val="dk1"/>
          </a:fontRef>
        </p:style>
        <p:txBody>
          <a:bodyPr rtlCol="0" anchor="ct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従業員</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がハラスメントを行った場合は、就業規則第○条「懲戒の事由」第△項に該当することとなり、</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処分されることがあります。</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その場合、次の要素を総合的に判断し、処分を決定します。</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①行為の具体的態様（時間・場所（職場か否か）・内容・程度）</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②当事者同士の関係（職位）</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③被害者の対応（告訴等）・心情等</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角丸四角形吹き出し 2"/>
          <p:cNvSpPr/>
          <p:nvPr/>
        </p:nvSpPr>
        <p:spPr>
          <a:xfrm>
            <a:off x="19904" y="3636788"/>
            <a:ext cx="2160240" cy="826843"/>
          </a:xfrm>
          <a:prstGeom prst="wedgeRoundRectCallout">
            <a:avLst>
              <a:gd name="adj1" fmla="val -31863"/>
              <a:gd name="adj2" fmla="val -60205"/>
              <a:gd name="adj3" fmla="val 16667"/>
            </a:avLst>
          </a:prstGeom>
          <a:solidFill>
            <a:schemeClr val="accent5">
              <a:lumMod val="20000"/>
              <a:lumOff val="80000"/>
            </a:schemeClr>
          </a:solidFill>
          <a:effectLst/>
        </p:spPr>
        <p:style>
          <a:lnRef idx="1">
            <a:schemeClr val="accent5"/>
          </a:lnRef>
          <a:fillRef idx="2">
            <a:schemeClr val="accent5"/>
          </a:fillRef>
          <a:effectRef idx="1">
            <a:schemeClr val="accent5"/>
          </a:effectRef>
          <a:fontRef idx="minor">
            <a:schemeClr val="dk1"/>
          </a:fontRef>
        </p:style>
        <p:txBody>
          <a:bodyPr lIns="36000" tIns="36000" rIns="36000" bIns="36000" rtlCol="0" anchor="ctr"/>
          <a:lstStyle/>
          <a:p>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例えば</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・出張中の車内で上司に胸や腰を触られた</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・同僚に取引先で自分の性的な内容の情報　</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を意図的に流された</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・抗議しているのに、同僚が業務パソコン</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でアダルトサイトを閲覧している</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角丸四角形吹き出し 19"/>
          <p:cNvSpPr/>
          <p:nvPr/>
        </p:nvSpPr>
        <p:spPr>
          <a:xfrm>
            <a:off x="2217908" y="3591667"/>
            <a:ext cx="2458701" cy="871964"/>
          </a:xfrm>
          <a:prstGeom prst="wedgeRoundRectCallout">
            <a:avLst>
              <a:gd name="adj1" fmla="val -32219"/>
              <a:gd name="adj2" fmla="val -58816"/>
              <a:gd name="adj3" fmla="val 16667"/>
            </a:avLst>
          </a:prstGeom>
          <a:solidFill>
            <a:schemeClr val="accent1">
              <a:lumMod val="20000"/>
              <a:lumOff val="80000"/>
            </a:schemeClr>
          </a:solidFill>
          <a:ln>
            <a:solidFill>
              <a:schemeClr val="accent1">
                <a:lumMod val="75000"/>
              </a:schemeClr>
            </a:solidFill>
          </a:ln>
          <a:effectLst/>
        </p:spPr>
        <p:style>
          <a:lnRef idx="1">
            <a:schemeClr val="accent6"/>
          </a:lnRef>
          <a:fillRef idx="2">
            <a:schemeClr val="accent6"/>
          </a:fillRef>
          <a:effectRef idx="1">
            <a:schemeClr val="accent6"/>
          </a:effectRef>
          <a:fontRef idx="minor">
            <a:schemeClr val="dk1"/>
          </a:fontRef>
        </p:style>
        <p:txBody>
          <a:bodyPr lIns="0" tIns="0" rIns="0" bIns="0" rtlCol="0" anchor="ctr"/>
          <a:lstStyle/>
          <a:p>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例えば</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産休</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取りたい</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言ったら</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上司に「休むなら辞め</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err="1" smtClean="0">
                <a:latin typeface="メイリオ" panose="020B0604030504040204" pitchFamily="50" charset="-128"/>
                <a:ea typeface="メイリオ" panose="020B0604030504040204" pitchFamily="50" charset="-128"/>
                <a:cs typeface="メイリオ" panose="020B0604030504040204" pitchFamily="50" charset="-128"/>
              </a:rPr>
              <a:t>て</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もらうよ」と言われた</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・育休を取りたいと相談したら上司に申出をしない　</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よう言われた</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・介護短時間勤務中、同僚から毎日嫌味を言われる</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角丸四角形吹き出し 28"/>
          <p:cNvSpPr/>
          <p:nvPr/>
        </p:nvSpPr>
        <p:spPr>
          <a:xfrm>
            <a:off x="4719161" y="3631456"/>
            <a:ext cx="2093970" cy="832175"/>
          </a:xfrm>
          <a:prstGeom prst="wedgeRoundRectCallout">
            <a:avLst>
              <a:gd name="adj1" fmla="val -31863"/>
              <a:gd name="adj2" fmla="val -60205"/>
              <a:gd name="adj3" fmla="val 16667"/>
            </a:avLst>
          </a:prstGeom>
          <a:solidFill>
            <a:schemeClr val="accent3">
              <a:lumMod val="40000"/>
              <a:lumOff val="60000"/>
            </a:schemeClr>
          </a:solidFill>
          <a:effectLst/>
        </p:spPr>
        <p:style>
          <a:lnRef idx="1">
            <a:schemeClr val="accent3"/>
          </a:lnRef>
          <a:fillRef idx="2">
            <a:schemeClr val="accent3"/>
          </a:fillRef>
          <a:effectRef idx="1">
            <a:schemeClr val="accent3"/>
          </a:effectRef>
          <a:fontRef idx="minor">
            <a:schemeClr val="dk1"/>
          </a:fontRef>
        </p:style>
        <p:txBody>
          <a:bodyPr lIns="36000" tIns="36000" rIns="36000" bIns="36000" rtlCol="0" anchor="ctr"/>
          <a:lstStyle/>
          <a:p>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例えば</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・みんなの前で大声で叱責された</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・挨拶しても無視され、会話してくれない</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終業間際</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過大</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な</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仕事</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を押し付けられる</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・交際相手の有無を聞かれ、過度に結婚を</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推奨</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された</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2326976" y="531866"/>
            <a:ext cx="4536503" cy="338554"/>
          </a:xfrm>
          <a:prstGeom prst="rect">
            <a:avLst/>
          </a:prstGeom>
          <a:noFill/>
        </p:spPr>
        <p:txBody>
          <a:bodyPr wrap="square" rtlCol="0">
            <a:spAutoFit/>
          </a:bodyPr>
          <a:lstStyle/>
          <a:p>
            <a:r>
              <a:rPr lang="ja-JP" altLang="en-US" sz="1600" u="sng" dirty="0" smtClean="0">
                <a:latin typeface="メイリオ" panose="020B0604030504040204" pitchFamily="50" charset="-128"/>
                <a:ea typeface="メイリオ" panose="020B0604030504040204" pitchFamily="50" charset="-128"/>
                <a:cs typeface="メイリオ" panose="020B0604030504040204" pitchFamily="50" charset="-128"/>
              </a:rPr>
              <a:t>○○株式会社　　　　代表取締役　○○　○○</a:t>
            </a:r>
            <a:r>
              <a:rPr lang="ja-JP" altLang="en-US" sz="1600" u="sng" dirty="0" smtClean="0"/>
              <a:t>　　　　</a:t>
            </a:r>
            <a:endParaRPr kumimoji="1" lang="ja-JP" altLang="en-US" sz="1600" u="sng" dirty="0"/>
          </a:p>
        </p:txBody>
      </p:sp>
      <p:sp>
        <p:nvSpPr>
          <p:cNvPr id="28" name="正方形/長方形 27"/>
          <p:cNvSpPr/>
          <p:nvPr/>
        </p:nvSpPr>
        <p:spPr>
          <a:xfrm>
            <a:off x="-11973" y="7261349"/>
            <a:ext cx="6847923" cy="1848048"/>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ハラスメント</a:t>
            </a: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被害</a:t>
            </a: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遭って</a:t>
            </a: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いる方は、勇気を出して相談し</a:t>
            </a: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てください</a:t>
            </a: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●当社の</a:t>
            </a:r>
            <a:r>
              <a:rPr kumimoji="1" lang="ja-JP" altLang="en-US" sz="14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相談窓口</a:t>
            </a:r>
            <a:endParaRPr lang="en-US" altLang="ja-JP" sz="14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人事部　大阪太郎　</a:t>
            </a:r>
            <a:r>
              <a:rPr lang="en-US"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TEL:06-0000-0000(</a:t>
            </a: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内線</a:t>
            </a:r>
            <a:r>
              <a:rPr lang="en-US"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000</a:t>
            </a: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Email:</a:t>
            </a:r>
            <a:endParaRPr lang="en-US" altLang="ja-JP"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人事部　関西花子   </a:t>
            </a:r>
            <a:r>
              <a:rPr lang="en-US"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TEL:06-0000-0000(</a:t>
            </a: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内線</a:t>
            </a:r>
            <a:r>
              <a:rPr lang="en-US"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000</a:t>
            </a: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Email:</a:t>
            </a:r>
            <a:endParaRPr lang="en-US" altLang="ja-JP"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当社顧問弁護士　○○法律事務所　浪速　次郎　先生　</a:t>
            </a:r>
            <a:r>
              <a:rPr lang="en-US"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(TEL:06-0000-0000)</a:t>
            </a:r>
          </a:p>
          <a:p>
            <a:r>
              <a:rPr lang="ja-JP" altLang="en-US"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★実際</a:t>
            </a:r>
            <a:r>
              <a:rPr lang="ja-JP" altLang="en-US" sz="1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に生じている場合だけではなく、生じる可能性がある場合や放置すれば就業環境が悪</a:t>
            </a:r>
            <a:r>
              <a:rPr lang="ja-JP" altLang="en-US"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化するおそれ</a:t>
            </a:r>
            <a:endParaRPr lang="en-US" altLang="ja-JP"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1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ある場合、</a:t>
            </a:r>
            <a:r>
              <a:rPr lang="ja-JP" altLang="en-US"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上記ハラスメントに</a:t>
            </a:r>
            <a:r>
              <a:rPr lang="ja-JP" altLang="en-US" sz="1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当たるか微妙な場合も含め、広く相談に対応し、事案に対処します</a:t>
            </a:r>
            <a:r>
              <a:rPr lang="ja-JP" altLang="en-US"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★相談者だけでなく、行為者等のプライバシーも守って対応します。</a:t>
            </a:r>
            <a:endParaRPr lang="en-US" altLang="ja-JP"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★相談者は</a:t>
            </a:r>
            <a:r>
              <a:rPr lang="ja-JP" altLang="en-US" sz="11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もちろん</a:t>
            </a:r>
            <a:r>
              <a:rPr lang="ja-JP" altLang="en-US"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、事実関係の確認に協力した方についても、不利益な取り扱いは行いません。</a:t>
            </a:r>
            <a:endParaRPr lang="en-US" altLang="ja-JP"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四角形吹き出し 6"/>
          <p:cNvSpPr/>
          <p:nvPr/>
        </p:nvSpPr>
        <p:spPr>
          <a:xfrm>
            <a:off x="764705" y="9154482"/>
            <a:ext cx="6068608" cy="549118"/>
          </a:xfrm>
          <a:prstGeom prst="wedgeRectCallout">
            <a:avLst>
              <a:gd name="adj1" fmla="val -52743"/>
              <a:gd name="adj2" fmla="val -22617"/>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休業等の制度利用のためには、業務配分の見直し等が必要な場合があります</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。制度の利用をためらう必要はありませんが、早め</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に上司等に相談して下さい。また、気持ちよく制度を利用するためにも、日頃から業務に携わる社員とのコミュニケーションを図ることを大切にしましょう</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2" name="図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64" y="9196086"/>
            <a:ext cx="426250" cy="577687"/>
          </a:xfrm>
          <a:prstGeom prst="rect">
            <a:avLst/>
          </a:prstGeom>
        </p:spPr>
      </p:pic>
      <p:pic>
        <p:nvPicPr>
          <p:cNvPr id="13" name="図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887549" y="6661125"/>
            <a:ext cx="869834" cy="898882"/>
          </a:xfrm>
          <a:prstGeom prst="rect">
            <a:avLst/>
          </a:prstGeom>
        </p:spPr>
      </p:pic>
      <p:pic>
        <p:nvPicPr>
          <p:cNvPr id="11" name="図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221088" y="1397340"/>
            <a:ext cx="631798" cy="511257"/>
          </a:xfrm>
          <a:prstGeom prst="rect">
            <a:avLst/>
          </a:prstGeom>
        </p:spPr>
      </p:pic>
      <p:pic>
        <p:nvPicPr>
          <p:cNvPr id="30" name="図 2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442116" y="2110624"/>
            <a:ext cx="803894" cy="722217"/>
          </a:xfrm>
          <a:prstGeom prst="rect">
            <a:avLst/>
          </a:prstGeom>
        </p:spPr>
      </p:pic>
    </p:spTree>
    <p:extLst>
      <p:ext uri="{BB962C8B-B14F-4D97-AF65-F5344CB8AC3E}">
        <p14:creationId xmlns:p14="http://schemas.microsoft.com/office/powerpoint/2010/main" val="1781729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図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58930" y="751874"/>
            <a:ext cx="4272548" cy="5923961"/>
          </a:xfrm>
          <a:prstGeom prst="rect">
            <a:avLst/>
          </a:prstGeom>
          <a:noFill/>
          <a:extLst>
            <a:ext uri="{909E8E84-426E-40DD-AFC4-6F175D3DCCD1}">
              <a14:hiddenFill xmlns:a14="http://schemas.microsoft.com/office/drawing/2010/main">
                <a:solidFill>
                  <a:srgbClr val="FFFFFF"/>
                </a:solidFill>
              </a14:hiddenFill>
            </a:ext>
          </a:extLst>
        </p:spPr>
      </p:pic>
      <p:sp>
        <p:nvSpPr>
          <p:cNvPr id="2" name="四角形吹き出し 4"/>
          <p:cNvSpPr>
            <a:spLocks noChangeArrowheads="1"/>
          </p:cNvSpPr>
          <p:nvPr/>
        </p:nvSpPr>
        <p:spPr bwMode="auto">
          <a:xfrm>
            <a:off x="4166087" y="1044501"/>
            <a:ext cx="2611938" cy="570382"/>
          </a:xfrm>
          <a:prstGeom prst="wedgeRectCallout">
            <a:avLst>
              <a:gd name="adj1" fmla="val -56581"/>
              <a:gd name="adj2" fmla="val 27460"/>
            </a:avLst>
          </a:prstGeom>
          <a:solidFill>
            <a:srgbClr val="FFFFFF"/>
          </a:solidFill>
          <a:ln w="25400">
            <a:solidFill>
              <a:srgbClr val="F79646"/>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dirty="0" smtClean="0">
                <a:ln>
                  <a:noFill/>
                </a:ln>
                <a:solidFill>
                  <a:schemeClr val="tx1"/>
                </a:solidFill>
                <a:effectLst/>
                <a:latin typeface="ＭＳ ゴシック" pitchFamily="49" charset="-128"/>
                <a:ea typeface="ＭＳ ゴシック" pitchFamily="49" charset="-128"/>
                <a:cs typeface="メイリオ" pitchFamily="50" charset="-128"/>
              </a:rPr>
              <a:t>社名</a:t>
            </a:r>
            <a:r>
              <a:rPr kumimoji="1" lang="ja-JP" altLang="en-US" sz="900" b="0" i="0" u="none" strike="noStrike" cap="none" normalizeH="0" baseline="0" dirty="0" smtClean="0">
                <a:ln>
                  <a:noFill/>
                </a:ln>
                <a:solidFill>
                  <a:schemeClr val="tx1"/>
                </a:solidFill>
                <a:effectLst/>
                <a:latin typeface="ＭＳ ゴシック" pitchFamily="49" charset="-128"/>
                <a:ea typeface="ＭＳ ゴシック" pitchFamily="49" charset="-128"/>
                <a:cs typeface="メイリオ" pitchFamily="50" charset="-128"/>
              </a:rPr>
              <a:t>だけ記載してもかまいませんが、</a:t>
            </a:r>
            <a:r>
              <a:rPr kumimoji="1" lang="ja-JP" altLang="ja-JP" sz="900" b="0" i="0" u="none" strike="noStrike" cap="none" normalizeH="0" baseline="0" dirty="0" smtClean="0">
                <a:ln>
                  <a:noFill/>
                </a:ln>
                <a:solidFill>
                  <a:schemeClr val="tx1"/>
                </a:solidFill>
                <a:effectLst/>
                <a:latin typeface="ＭＳ ゴシック" pitchFamily="49" charset="-128"/>
                <a:ea typeface="ＭＳ ゴシック" pitchFamily="49" charset="-128"/>
                <a:cs typeface="メイリオ" pitchFamily="50" charset="-128"/>
              </a:rPr>
              <a:t>代表者名</a:t>
            </a:r>
            <a:r>
              <a:rPr lang="ja-JP" altLang="en-US" sz="900" dirty="0">
                <a:latin typeface="ＭＳ ゴシック" pitchFamily="49" charset="-128"/>
                <a:ea typeface="ＭＳ ゴシック" pitchFamily="49" charset="-128"/>
                <a:cs typeface="メイリオ" pitchFamily="50" charset="-128"/>
              </a:rPr>
              <a:t>も</a:t>
            </a:r>
            <a:r>
              <a:rPr kumimoji="1" lang="ja-JP" altLang="ja-JP" sz="900" b="0" i="0" u="none" strike="noStrike" cap="none" normalizeH="0" baseline="0" dirty="0" smtClean="0">
                <a:ln>
                  <a:noFill/>
                </a:ln>
                <a:solidFill>
                  <a:schemeClr val="tx1"/>
                </a:solidFill>
                <a:effectLst/>
                <a:latin typeface="ＭＳ ゴシック" pitchFamily="49" charset="-128"/>
                <a:ea typeface="ＭＳ ゴシック" pitchFamily="49" charset="-128"/>
                <a:cs typeface="メイリオ" pitchFamily="50" charset="-128"/>
              </a:rPr>
              <a:t>明記し、トップからのメッセージであることを明確にすることが</a:t>
            </a:r>
            <a:r>
              <a:rPr lang="ja-JP" altLang="en-US" sz="900" dirty="0" smtClean="0">
                <a:latin typeface="ＭＳ ゴシック" pitchFamily="49" charset="-128"/>
                <a:ea typeface="ＭＳ ゴシック" pitchFamily="49" charset="-128"/>
                <a:cs typeface="メイリオ" pitchFamily="50" charset="-128"/>
              </a:rPr>
              <a:t>望ましいです。</a:t>
            </a:r>
            <a:endParaRPr kumimoji="1" lang="ja-JP" altLang="ja-JP" sz="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四角形吹き出し 5"/>
          <p:cNvSpPr>
            <a:spLocks noChangeArrowheads="1"/>
          </p:cNvSpPr>
          <p:nvPr/>
        </p:nvSpPr>
        <p:spPr bwMode="auto">
          <a:xfrm>
            <a:off x="4166087" y="4500885"/>
            <a:ext cx="2611937" cy="504057"/>
          </a:xfrm>
          <a:prstGeom prst="wedgeRectCallout">
            <a:avLst>
              <a:gd name="adj1" fmla="val -71167"/>
              <a:gd name="adj2" fmla="val -35887"/>
            </a:avLst>
          </a:prstGeom>
          <a:solidFill>
            <a:srgbClr val="FFFFFF"/>
          </a:solidFill>
          <a:ln w="25400">
            <a:solidFill>
              <a:srgbClr val="F79646"/>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dirty="0" smtClean="0">
                <a:ln>
                  <a:noFill/>
                </a:ln>
                <a:solidFill>
                  <a:schemeClr val="tx1"/>
                </a:solidFill>
                <a:effectLst/>
                <a:latin typeface="ＭＳ ゴシック" pitchFamily="49" charset="-128"/>
                <a:ea typeface="ＭＳ ゴシック" pitchFamily="49" charset="-128"/>
                <a:cs typeface="メイリオ" pitchFamily="50" charset="-128"/>
              </a:rPr>
              <a:t>就業規則の懲戒規定の、ハラスメントが懲戒になる根拠を示した条文を明記して</a:t>
            </a:r>
            <a:r>
              <a:rPr lang="ja-JP" altLang="en-US" sz="900" dirty="0">
                <a:latin typeface="ＭＳ ゴシック" pitchFamily="49" charset="-128"/>
                <a:ea typeface="ＭＳ ゴシック" pitchFamily="49" charset="-128"/>
                <a:cs typeface="メイリオ" pitchFamily="50" charset="-128"/>
              </a:rPr>
              <a:t>くだ</a:t>
            </a:r>
            <a:r>
              <a:rPr kumimoji="1" lang="ja-JP" altLang="en-US" sz="900" b="0" i="0" u="none" strike="noStrike" cap="none" normalizeH="0" baseline="0" dirty="0" smtClean="0">
                <a:ln>
                  <a:noFill/>
                </a:ln>
                <a:solidFill>
                  <a:schemeClr val="tx1"/>
                </a:solidFill>
                <a:effectLst/>
                <a:latin typeface="ＭＳ ゴシック" pitchFamily="49" charset="-128"/>
                <a:ea typeface="ＭＳ ゴシック" pitchFamily="49" charset="-128"/>
                <a:cs typeface="メイリオ" pitchFamily="50" charset="-128"/>
              </a:rPr>
              <a:t>さい</a:t>
            </a:r>
            <a:r>
              <a:rPr kumimoji="1" lang="ja-JP" altLang="ja-JP" sz="900" b="0" i="0" u="none" strike="noStrike" cap="none" normalizeH="0" baseline="0" dirty="0" smtClean="0">
                <a:ln>
                  <a:noFill/>
                </a:ln>
                <a:solidFill>
                  <a:schemeClr val="tx1"/>
                </a:solidFill>
                <a:effectLst/>
                <a:latin typeface="ＭＳ ゴシック" pitchFamily="49" charset="-128"/>
                <a:ea typeface="ＭＳ ゴシック" pitchFamily="49" charset="-128"/>
                <a:cs typeface="メイリオ" pitchFamily="50" charset="-128"/>
              </a:rPr>
              <a:t>。</a:t>
            </a:r>
            <a:endParaRPr kumimoji="1" lang="ja-JP" altLang="ja-JP"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 name="四角形吹き出し 6"/>
          <p:cNvSpPr>
            <a:spLocks noChangeArrowheads="1"/>
          </p:cNvSpPr>
          <p:nvPr/>
        </p:nvSpPr>
        <p:spPr bwMode="auto">
          <a:xfrm>
            <a:off x="4166087" y="5220965"/>
            <a:ext cx="2611938" cy="595098"/>
          </a:xfrm>
          <a:prstGeom prst="wedgeRectCallout">
            <a:avLst>
              <a:gd name="adj1" fmla="val -59969"/>
              <a:gd name="adj2" fmla="val -24517"/>
            </a:avLst>
          </a:prstGeom>
          <a:solidFill>
            <a:srgbClr val="FFFFFF"/>
          </a:solidFill>
          <a:ln w="25400">
            <a:solidFill>
              <a:srgbClr val="F79646"/>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900" b="0" i="0" u="none" strike="noStrike" cap="none" normalizeH="0" baseline="0" dirty="0" smtClean="0">
                <a:ln>
                  <a:noFill/>
                </a:ln>
                <a:solidFill>
                  <a:schemeClr val="tx1"/>
                </a:solidFill>
                <a:effectLst/>
                <a:latin typeface="ＭＳ ゴシック" pitchFamily="49" charset="-128"/>
                <a:ea typeface="ＭＳ ゴシック" pitchFamily="49" charset="-128"/>
                <a:cs typeface="メイリオ" pitchFamily="50" charset="-128"/>
              </a:rPr>
              <a:t>相談窓口は、社内窓口のみでも、外部窓口のみでも、両方でもかまいません。実際に</a:t>
            </a:r>
            <a:r>
              <a:rPr kumimoji="1" lang="ja-JP" altLang="en-US" sz="900" b="0" i="0" u="none" strike="noStrike" cap="none" normalizeH="0" baseline="0" dirty="0" smtClean="0">
                <a:ln>
                  <a:noFill/>
                </a:ln>
                <a:solidFill>
                  <a:schemeClr val="tx1"/>
                </a:solidFill>
                <a:effectLst/>
                <a:latin typeface="ＭＳ ゴシック" pitchFamily="49" charset="-128"/>
                <a:ea typeface="ＭＳ ゴシック" pitchFamily="49" charset="-128"/>
                <a:cs typeface="メイリオ" pitchFamily="50" charset="-128"/>
              </a:rPr>
              <a:t>確実に</a:t>
            </a:r>
            <a:r>
              <a:rPr kumimoji="1" lang="ja-JP" altLang="ja-JP" sz="900" b="0" i="0" u="none" strike="noStrike" cap="none" normalizeH="0" baseline="0" dirty="0" smtClean="0">
                <a:ln>
                  <a:noFill/>
                </a:ln>
                <a:solidFill>
                  <a:schemeClr val="tx1"/>
                </a:solidFill>
                <a:effectLst/>
                <a:latin typeface="ＭＳ ゴシック" pitchFamily="49" charset="-128"/>
                <a:ea typeface="ＭＳ ゴシック" pitchFamily="49" charset="-128"/>
                <a:cs typeface="メイリオ" pitchFamily="50" charset="-128"/>
              </a:rPr>
              <a:t>相談できる相談窓口を明記してください。</a:t>
            </a:r>
            <a:endParaRPr kumimoji="1" lang="en-US" altLang="ja-JP" sz="900" b="0" i="0" u="none" strike="noStrike" cap="none" normalizeH="0" baseline="0" dirty="0" smtClean="0">
              <a:ln>
                <a:noFill/>
              </a:ln>
              <a:solidFill>
                <a:schemeClr val="tx1"/>
              </a:solidFill>
              <a:effectLst/>
              <a:latin typeface="ＭＳ ゴシック" pitchFamily="49" charset="-128"/>
              <a:ea typeface="ＭＳ ゴシック" pitchFamily="49" charset="-128"/>
              <a:cs typeface="メイリオ" pitchFamily="50" charset="-128"/>
            </a:endParaRPr>
          </a:p>
        </p:txBody>
      </p:sp>
      <p:sp>
        <p:nvSpPr>
          <p:cNvPr id="5" name="正方形/長方形 7"/>
          <p:cNvSpPr>
            <a:spLocks noChangeArrowheads="1"/>
          </p:cNvSpPr>
          <p:nvPr/>
        </p:nvSpPr>
        <p:spPr bwMode="auto">
          <a:xfrm>
            <a:off x="152400" y="6949157"/>
            <a:ext cx="6618728" cy="1952264"/>
          </a:xfrm>
          <a:prstGeom prst="rect">
            <a:avLst/>
          </a:prstGeom>
          <a:solidFill>
            <a:srgbClr val="FFFFFF"/>
          </a:solidFill>
          <a:ln w="25400">
            <a:solidFill>
              <a:srgbClr val="C0504D"/>
            </a:solidFill>
            <a:miter lim="800000"/>
            <a:headEnd/>
            <a:tailEnd/>
          </a:ln>
        </p:spPr>
        <p:txBody>
          <a:bodyPr vert="horz" wrap="square" lIns="91440" tIns="45720" rIns="91440" bIns="45720" numCol="1" anchor="ctr" anchorCtr="0" compatLnSpc="1">
            <a:prstTxWarp prst="textNoShape">
              <a:avLst/>
            </a:prstTxWarp>
          </a:bodyPr>
          <a:lstStyle>
            <a:lvl1pPr indent="13335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1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メイリオ" pitchFamily="50" charset="-128"/>
              </a:rPr>
              <a:t>●セクシュアルハラスメント、妊娠等ハラスメント</a:t>
            </a:r>
            <a:r>
              <a:rPr kumimoji="1" lang="ja-JP" altLang="ja-JP" sz="1100" i="0" u="none" strike="noStrike" cap="none" normalizeH="0" baseline="0" dirty="0" smtClean="0">
                <a:ln>
                  <a:noFill/>
                </a:ln>
                <a:solidFill>
                  <a:schemeClr val="tx1"/>
                </a:solidFill>
                <a:effectLst/>
                <a:latin typeface="HG丸ｺﾞｼｯｸM-PRO" pitchFamily="50" charset="-128"/>
                <a:ea typeface="HG丸ｺﾞｼｯｸM-PRO" pitchFamily="50" charset="-128"/>
                <a:cs typeface="メイリオ" pitchFamily="50" charset="-128"/>
              </a:rPr>
              <a:t>については、下記内容について定め、</a:t>
            </a:r>
            <a:endParaRPr kumimoji="1" lang="en-US" altLang="ja-JP" sz="1100" i="0" u="none" strike="noStrike" cap="none" normalizeH="0" baseline="0" dirty="0" smtClean="0">
              <a:ln>
                <a:noFill/>
              </a:ln>
              <a:solidFill>
                <a:schemeClr val="tx1"/>
              </a:solidFill>
              <a:effectLst/>
              <a:latin typeface="HG丸ｺﾞｼｯｸM-PRO" pitchFamily="50" charset="-128"/>
              <a:ea typeface="HG丸ｺﾞｼｯｸM-PRO" pitchFamily="50" charset="-128"/>
              <a:cs typeface="メイリオ" pitchFamily="50" charset="-128"/>
            </a:endParaRPr>
          </a:p>
          <a:p>
            <a:pPr marL="0" marR="0" lvl="0" indent="133350" algn="l" defTabSz="914400" rtl="0" eaLnBrk="1" fontAlgn="base" latinLnBrk="0" hangingPunct="1">
              <a:lnSpc>
                <a:spcPct val="100000"/>
              </a:lnSpc>
              <a:spcBef>
                <a:spcPct val="0"/>
              </a:spcBef>
              <a:spcAft>
                <a:spcPct val="0"/>
              </a:spcAft>
              <a:buClrTx/>
              <a:buSzTx/>
              <a:buFontTx/>
              <a:buNone/>
              <a:tabLst/>
            </a:pPr>
            <a:r>
              <a:rPr lang="ja-JP" altLang="en-US" sz="1100" dirty="0">
                <a:latin typeface="HG丸ｺﾞｼｯｸM-PRO" pitchFamily="50" charset="-128"/>
                <a:ea typeface="HG丸ｺﾞｼｯｸM-PRO" pitchFamily="50" charset="-128"/>
                <a:cs typeface="メイリオ" pitchFamily="50" charset="-128"/>
              </a:rPr>
              <a:t>　</a:t>
            </a:r>
            <a:r>
              <a:rPr lang="ja-JP" altLang="en-US" sz="1100" b="1" u="sng" dirty="0" smtClean="0">
                <a:latin typeface="HG丸ｺﾞｼｯｸM-PRO" pitchFamily="50" charset="-128"/>
                <a:ea typeface="HG丸ｺﾞｼｯｸM-PRO" pitchFamily="50" charset="-128"/>
                <a:cs typeface="メイリオ" pitchFamily="50" charset="-128"/>
              </a:rPr>
              <a:t>派遣社員を含む社員全員に</a:t>
            </a:r>
            <a:r>
              <a:rPr kumimoji="1" lang="ja-JP" altLang="ja-JP" sz="1100" b="1" i="0" u="sng" strike="noStrike" cap="none" normalizeH="0" baseline="0" dirty="0" smtClean="0">
                <a:ln>
                  <a:noFill/>
                </a:ln>
                <a:effectLst/>
                <a:latin typeface="HG丸ｺﾞｼｯｸM-PRO" pitchFamily="50" charset="-128"/>
                <a:ea typeface="HG丸ｺﾞｼｯｸM-PRO" pitchFamily="50" charset="-128"/>
                <a:cs typeface="メイリオ" pitchFamily="50" charset="-128"/>
              </a:rPr>
              <a:t>周知をすることが必要</a:t>
            </a:r>
            <a:r>
              <a:rPr kumimoji="1" lang="ja-JP" altLang="ja-JP" sz="1100" i="0" u="none" strike="noStrike" cap="none" normalizeH="0" baseline="0" dirty="0" smtClean="0">
                <a:ln>
                  <a:noFill/>
                </a:ln>
                <a:solidFill>
                  <a:schemeClr val="tx1"/>
                </a:solidFill>
                <a:effectLst/>
                <a:latin typeface="HG丸ｺﾞｼｯｸM-PRO" pitchFamily="50" charset="-128"/>
                <a:ea typeface="HG丸ｺﾞｼｯｸM-PRO" pitchFamily="50" charset="-128"/>
                <a:cs typeface="メイリオ" pitchFamily="50" charset="-128"/>
              </a:rPr>
              <a:t>です。</a:t>
            </a:r>
            <a:r>
              <a:rPr kumimoji="1" lang="ja-JP" altLang="en-US" sz="1050" i="0" u="none" strike="noStrike" cap="none" normalizeH="0" baseline="0" dirty="0" smtClean="0">
                <a:ln>
                  <a:noFill/>
                </a:ln>
                <a:solidFill>
                  <a:schemeClr val="tx1"/>
                </a:solidFill>
                <a:effectLst/>
                <a:latin typeface="HG丸ｺﾞｼｯｸM-PRO" pitchFamily="50" charset="-128"/>
                <a:ea typeface="HG丸ｺﾞｼｯｸM-PRO" pitchFamily="50" charset="-128"/>
                <a:cs typeface="メイリオ" pitchFamily="50" charset="-128"/>
              </a:rPr>
              <a:t>（上記チラシ例の番号に対応しています）</a:t>
            </a:r>
            <a:endParaRPr kumimoji="1" lang="ja-JP" altLang="ja-JP" sz="700" i="0" u="none" strike="noStrike" cap="none" normalizeH="0" baseline="0" dirty="0" smtClean="0">
              <a:ln>
                <a:noFill/>
              </a:ln>
              <a:solidFill>
                <a:schemeClr val="tx1"/>
              </a:solidFill>
              <a:effectLst/>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メイリオ" pitchFamily="50" charset="-128"/>
              </a:rPr>
              <a:t>　　</a:t>
            </a:r>
            <a:r>
              <a:rPr kumimoji="1" lang="ja-JP" altLang="ja-JP" sz="10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メイリオ" pitchFamily="50" charset="-128"/>
              </a:rPr>
              <a:t>①ハラスメントの内容、ハラスメントを防止するという事業主の方針</a:t>
            </a:r>
            <a:endParaRPr kumimoji="1" lang="ja-JP" altLang="ja-JP" sz="600" b="1" i="0" u="none" strike="noStrike" cap="none" normalizeH="0" baseline="0" dirty="0" smtClean="0">
              <a:ln>
                <a:noFill/>
              </a:ln>
              <a:solidFill>
                <a:schemeClr val="tx1"/>
              </a:solidFill>
              <a:effectLst/>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メイリオ" pitchFamily="50" charset="-128"/>
              </a:rPr>
              <a:t>　　</a:t>
            </a:r>
            <a:r>
              <a:rPr kumimoji="1" lang="ja-JP" altLang="ja-JP" sz="10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メイリオ" pitchFamily="50" charset="-128"/>
              </a:rPr>
              <a:t>②行為者に対しては厳正に対処する旨の方針・対処内容</a:t>
            </a:r>
            <a:endParaRPr kumimoji="1" lang="ja-JP" altLang="ja-JP" sz="600" b="1" i="0" u="none" strike="noStrike" cap="none" normalizeH="0" baseline="0" dirty="0" smtClean="0">
              <a:ln>
                <a:noFill/>
              </a:ln>
              <a:solidFill>
                <a:schemeClr val="tx1"/>
              </a:solidFill>
              <a:effectLst/>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メイリオ" pitchFamily="50" charset="-128"/>
              </a:rPr>
              <a:t>　　</a:t>
            </a:r>
            <a:r>
              <a:rPr kumimoji="1" lang="ja-JP" altLang="ja-JP" sz="10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メイリオ" pitchFamily="50" charset="-128"/>
              </a:rPr>
              <a:t>③相談窓口</a:t>
            </a:r>
            <a:endParaRPr kumimoji="1" lang="ja-JP" altLang="ja-JP" sz="600" b="1" i="0" u="none" strike="noStrike" cap="none" normalizeH="0" baseline="0" dirty="0" smtClean="0">
              <a:ln>
                <a:noFill/>
              </a:ln>
              <a:solidFill>
                <a:schemeClr val="tx1"/>
              </a:solidFill>
              <a:effectLst/>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メイリオ" pitchFamily="50" charset="-128"/>
              </a:rPr>
              <a:t>　　</a:t>
            </a:r>
            <a:r>
              <a:rPr kumimoji="1" lang="ja-JP" altLang="ja-JP" sz="10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メイリオ" pitchFamily="50" charset="-128"/>
              </a:rPr>
              <a:t>④相談者・行為者のプライバシーを保護する方針</a:t>
            </a:r>
            <a:endParaRPr kumimoji="1" lang="ja-JP" altLang="ja-JP" sz="600" b="1" i="0" u="none" strike="noStrike" cap="none" normalizeH="0" baseline="0" dirty="0" smtClean="0">
              <a:ln>
                <a:noFill/>
              </a:ln>
              <a:solidFill>
                <a:schemeClr val="tx1"/>
              </a:solidFill>
              <a:effectLst/>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メイリオ" pitchFamily="50" charset="-128"/>
              </a:rPr>
              <a:t>　　</a:t>
            </a:r>
            <a:r>
              <a:rPr kumimoji="1" lang="ja-JP" altLang="ja-JP" sz="10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メイリオ" pitchFamily="50" charset="-128"/>
              </a:rPr>
              <a:t>⑤相談者や事実関係の確認に協力した者に不利益な取り扱いをしない方針</a:t>
            </a:r>
            <a:endParaRPr lang="en-US" altLang="ja-JP" sz="1000" b="1" dirty="0">
              <a:latin typeface="HG丸ｺﾞｼｯｸM-PRO" pitchFamily="50" charset="-128"/>
              <a:ea typeface="HG丸ｺﾞｼｯｸM-PRO" pitchFamily="50" charset="-128"/>
              <a:cs typeface="メイリオ" pitchFamily="50" charset="-128"/>
            </a:endParaRPr>
          </a:p>
          <a:p>
            <a:pPr marL="0" marR="0" lvl="0" indent="133350" algn="l" defTabSz="914400" rtl="0" eaLnBrk="0" fontAlgn="base" latinLnBrk="0" hangingPunct="0">
              <a:lnSpc>
                <a:spcPct val="100000"/>
              </a:lnSpc>
              <a:spcBef>
                <a:spcPct val="0"/>
              </a:spcBef>
              <a:spcAft>
                <a:spcPct val="0"/>
              </a:spcAft>
              <a:buClrTx/>
              <a:buSzTx/>
              <a:buFontTx/>
              <a:buNone/>
              <a:tabLst/>
            </a:pPr>
            <a:r>
              <a:rPr lang="ja-JP" altLang="en-US" sz="1000" dirty="0" smtClean="0">
                <a:latin typeface="HG丸ｺﾞｼｯｸM-PRO" pitchFamily="50" charset="-128"/>
                <a:ea typeface="HG丸ｺﾞｼｯｸM-PRO" pitchFamily="50" charset="-128"/>
                <a:cs typeface="メイリオ" pitchFamily="50" charset="-128"/>
              </a:rPr>
              <a:t>●</a:t>
            </a:r>
            <a:r>
              <a:rPr kumimoji="1" lang="ja-JP" altLang="en-US" sz="105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メイリオ" pitchFamily="50" charset="-128"/>
              </a:rPr>
              <a:t>パワーハラスメント</a:t>
            </a:r>
            <a:r>
              <a:rPr kumimoji="1" lang="ja-JP" altLang="en-US"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メイリオ" pitchFamily="50" charset="-128"/>
              </a:rPr>
              <a:t>については、</a:t>
            </a:r>
            <a:r>
              <a:rPr lang="ja-JP" altLang="ja-JP" sz="1000" dirty="0" smtClean="0">
                <a:latin typeface="HG丸ｺﾞｼｯｸM-PRO" panose="020F0600000000000000" pitchFamily="50" charset="-128"/>
                <a:ea typeface="HG丸ｺﾞｼｯｸM-PRO" panose="020F0600000000000000" pitchFamily="50" charset="-128"/>
              </a:rPr>
              <a:t>法制化</a:t>
            </a:r>
            <a:r>
              <a:rPr lang="ja-JP" altLang="ja-JP" sz="1000" dirty="0">
                <a:latin typeface="HG丸ｺﾞｼｯｸM-PRO" panose="020F0600000000000000" pitchFamily="50" charset="-128"/>
                <a:ea typeface="HG丸ｺﾞｼｯｸM-PRO" panose="020F0600000000000000" pitchFamily="50" charset="-128"/>
              </a:rPr>
              <a:t>はされていませんが、具体的な対策の導入が求められています</a:t>
            </a:r>
            <a:r>
              <a:rPr lang="ja-JP" altLang="ja-JP" sz="1000" dirty="0" smtClean="0">
                <a:latin typeface="HG丸ｺﾞｼｯｸM-PRO" panose="020F0600000000000000" pitchFamily="50" charset="-128"/>
                <a:ea typeface="HG丸ｺﾞｼｯｸM-PRO" panose="020F0600000000000000" pitchFamily="50" charset="-128"/>
              </a:rPr>
              <a:t>。</a:t>
            </a:r>
            <a:endParaRPr lang="en-US" altLang="ja-JP" sz="1000" dirty="0" smtClean="0">
              <a:latin typeface="HG丸ｺﾞｼｯｸM-PRO" panose="020F0600000000000000" pitchFamily="50" charset="-128"/>
              <a:ea typeface="HG丸ｺﾞｼｯｸM-PRO" panose="020F0600000000000000" pitchFamily="50" charset="-128"/>
            </a:endParaRPr>
          </a:p>
          <a:p>
            <a:pPr lvl="0" eaLnBrk="0" hangingPunct="0"/>
            <a:r>
              <a:rPr lang="ja-JP" altLang="en-US" sz="1000" dirty="0">
                <a:latin typeface="HG丸ｺﾞｼｯｸM-PRO" panose="020F0600000000000000" pitchFamily="50" charset="-128"/>
                <a:ea typeface="HG丸ｺﾞｼｯｸM-PRO" panose="020F0600000000000000" pitchFamily="50" charset="-128"/>
              </a:rPr>
              <a:t>　</a:t>
            </a:r>
            <a:r>
              <a:rPr lang="ja-JP" altLang="ja-JP" sz="1000" dirty="0" smtClean="0">
                <a:latin typeface="HG丸ｺﾞｼｯｸM-PRO" panose="020F0600000000000000" pitchFamily="50" charset="-128"/>
                <a:ea typeface="HG丸ｺﾞｼｯｸM-PRO" panose="020F0600000000000000" pitchFamily="50" charset="-128"/>
              </a:rPr>
              <a:t>セクハラ</a:t>
            </a:r>
            <a:r>
              <a:rPr lang="ja-JP" altLang="ja-JP" sz="1000" dirty="0">
                <a:latin typeface="HG丸ｺﾞｼｯｸM-PRO" panose="020F0600000000000000" pitchFamily="50" charset="-128"/>
                <a:ea typeface="HG丸ｺﾞｼｯｸM-PRO" panose="020F0600000000000000" pitchFamily="50" charset="-128"/>
              </a:rPr>
              <a:t>等ハラスメント防止対策を参考に総合的ハラスメント対策を講じることが効果的</a:t>
            </a:r>
            <a:r>
              <a:rPr lang="ja-JP" altLang="ja-JP" sz="1000" dirty="0" smtClean="0">
                <a:latin typeface="HG丸ｺﾞｼｯｸM-PRO" panose="020F0600000000000000" pitchFamily="50" charset="-128"/>
                <a:ea typeface="HG丸ｺﾞｼｯｸM-PRO" panose="020F0600000000000000" pitchFamily="50" charset="-128"/>
              </a:rPr>
              <a:t>で</a:t>
            </a:r>
            <a:r>
              <a:rPr lang="ja-JP" altLang="en-US" sz="1000" dirty="0" smtClean="0">
                <a:latin typeface="HG丸ｺﾞｼｯｸM-PRO" panose="020F0600000000000000" pitchFamily="50" charset="-128"/>
                <a:ea typeface="HG丸ｺﾞｼｯｸM-PRO" panose="020F0600000000000000" pitchFamily="50" charset="-128"/>
              </a:rPr>
              <a:t>す</a:t>
            </a:r>
            <a:r>
              <a:rPr lang="ja-JP" altLang="ja-JP" sz="1000" dirty="0" smtClean="0">
                <a:latin typeface="HG丸ｺﾞｼｯｸM-PRO" panose="020F0600000000000000" pitchFamily="50" charset="-128"/>
                <a:ea typeface="HG丸ｺﾞｼｯｸM-PRO" panose="020F0600000000000000" pitchFamily="50" charset="-128"/>
              </a:rPr>
              <a:t>。</a:t>
            </a:r>
            <a:endParaRPr lang="en-US" altLang="ja-JP" sz="1000" dirty="0" smtClean="0">
              <a:latin typeface="HG丸ｺﾞｼｯｸM-PRO" panose="020F0600000000000000" pitchFamily="50" charset="-128"/>
              <a:ea typeface="HG丸ｺﾞｼｯｸM-PRO" panose="020F0600000000000000" pitchFamily="50" charset="-128"/>
            </a:endParaRPr>
          </a:p>
          <a:p>
            <a:pPr lvl="0" eaLnBrk="0" hangingPunct="0"/>
            <a:r>
              <a:rPr kumimoji="1" lang="ja-JP" altLang="en-US" sz="10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rPr>
              <a:t>　</a:t>
            </a:r>
            <a:r>
              <a:rPr kumimoji="1" lang="ja-JP" altLang="en-US" sz="10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rPr>
              <a:t>このチラシ例では、パワハラについても相談に応じる例として作成されています。</a:t>
            </a:r>
            <a:endParaRPr kumimoji="1" lang="ja-JP" altLang="ja-JP" sz="6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endParaRPr>
          </a:p>
        </p:txBody>
      </p:sp>
      <p:sp>
        <p:nvSpPr>
          <p:cNvPr id="6" name="テキスト ボックス 8"/>
          <p:cNvSpPr txBox="1">
            <a:spLocks noChangeArrowheads="1"/>
          </p:cNvSpPr>
          <p:nvPr/>
        </p:nvSpPr>
        <p:spPr bwMode="auto">
          <a:xfrm>
            <a:off x="437848" y="1783441"/>
            <a:ext cx="428625" cy="490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2000" b="1" i="0" u="none" strike="noStrike" cap="none" normalizeH="0" baseline="0" dirty="0" smtClean="0">
                <a:ln>
                  <a:noFill/>
                </a:ln>
                <a:effectLst/>
                <a:latin typeface="HG丸ｺﾞｼｯｸM-PRO" pitchFamily="50" charset="-128"/>
                <a:ea typeface="HG丸ｺﾞｼｯｸM-PRO" pitchFamily="50" charset="-128"/>
                <a:cs typeface="Times New Roman" pitchFamily="18" charset="0"/>
              </a:rPr>
              <a:t>①</a:t>
            </a:r>
            <a:endParaRPr kumimoji="1" lang="ja-JP" altLang="ja-JP" sz="1800" b="0" i="0" u="none" strike="noStrike" cap="none" normalizeH="0" baseline="0" dirty="0" smtClean="0">
              <a:ln>
                <a:noFill/>
              </a:ln>
              <a:effectLst/>
              <a:latin typeface="Arial" pitchFamily="34" charset="0"/>
              <a:ea typeface="ＭＳ Ｐゴシック" pitchFamily="50" charset="-128"/>
              <a:cs typeface="ＭＳ Ｐゴシック" pitchFamily="50" charset="-128"/>
            </a:endParaRPr>
          </a:p>
        </p:txBody>
      </p:sp>
      <p:sp>
        <p:nvSpPr>
          <p:cNvPr id="7" name="テキスト ボックス 9"/>
          <p:cNvSpPr txBox="1">
            <a:spLocks noChangeArrowheads="1"/>
          </p:cNvSpPr>
          <p:nvPr/>
        </p:nvSpPr>
        <p:spPr bwMode="auto">
          <a:xfrm>
            <a:off x="3071389" y="4644901"/>
            <a:ext cx="428625" cy="490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2000" b="1" i="0" u="none" strike="noStrike" cap="none" normalizeH="0" baseline="0" dirty="0" smtClean="0">
                <a:ln>
                  <a:noFill/>
                </a:ln>
                <a:effectLst/>
                <a:latin typeface="HG丸ｺﾞｼｯｸM-PRO" pitchFamily="50" charset="-128"/>
                <a:ea typeface="HG丸ｺﾞｼｯｸM-PRO" pitchFamily="50" charset="-128"/>
                <a:cs typeface="Times New Roman" pitchFamily="18" charset="0"/>
              </a:rPr>
              <a:t>②</a:t>
            </a:r>
            <a:endParaRPr kumimoji="1" lang="ja-JP" altLang="ja-JP" sz="1800" b="0" i="0" u="none" strike="noStrike" cap="none" normalizeH="0" baseline="0" dirty="0" smtClean="0">
              <a:ln>
                <a:noFill/>
              </a:ln>
              <a:effectLst/>
              <a:latin typeface="Arial" pitchFamily="34" charset="0"/>
              <a:ea typeface="ＭＳ Ｐゴシック" pitchFamily="50" charset="-128"/>
              <a:cs typeface="ＭＳ Ｐゴシック" pitchFamily="50" charset="-128"/>
            </a:endParaRPr>
          </a:p>
        </p:txBody>
      </p:sp>
      <p:sp>
        <p:nvSpPr>
          <p:cNvPr id="8" name="テキスト ボックス 10"/>
          <p:cNvSpPr txBox="1">
            <a:spLocks noChangeArrowheads="1"/>
          </p:cNvSpPr>
          <p:nvPr/>
        </p:nvSpPr>
        <p:spPr bwMode="auto">
          <a:xfrm>
            <a:off x="3461764" y="5148957"/>
            <a:ext cx="428625" cy="490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2000" b="1" i="0" u="none" strike="noStrike" cap="none" normalizeH="0" baseline="0" dirty="0" smtClean="0">
                <a:ln>
                  <a:noFill/>
                </a:ln>
                <a:effectLst/>
                <a:latin typeface="HG丸ｺﾞｼｯｸM-PRO" pitchFamily="50" charset="-128"/>
                <a:ea typeface="HG丸ｺﾞｼｯｸM-PRO" pitchFamily="50" charset="-128"/>
                <a:cs typeface="Times New Roman" pitchFamily="18" charset="0"/>
              </a:rPr>
              <a:t>③</a:t>
            </a:r>
            <a:endParaRPr kumimoji="1" lang="ja-JP" altLang="ja-JP" sz="1800" b="0" i="0" u="none" strike="noStrike" cap="none" normalizeH="0" baseline="0" dirty="0" smtClean="0">
              <a:ln>
                <a:noFill/>
              </a:ln>
              <a:effectLst/>
              <a:latin typeface="Arial" pitchFamily="34" charset="0"/>
              <a:ea typeface="ＭＳ Ｐゴシック" pitchFamily="50" charset="-128"/>
              <a:cs typeface="ＭＳ Ｐゴシック" pitchFamily="50" charset="-128"/>
            </a:endParaRPr>
          </a:p>
        </p:txBody>
      </p:sp>
      <p:sp>
        <p:nvSpPr>
          <p:cNvPr id="9" name="テキスト ボックス 11"/>
          <p:cNvSpPr txBox="1">
            <a:spLocks noChangeArrowheads="1"/>
          </p:cNvSpPr>
          <p:nvPr/>
        </p:nvSpPr>
        <p:spPr bwMode="auto">
          <a:xfrm>
            <a:off x="3071389" y="5646710"/>
            <a:ext cx="733425" cy="510359"/>
          </a:xfrm>
          <a:prstGeom prst="rect">
            <a:avLst/>
          </a:prstGeom>
          <a:noFill/>
          <a:ln>
            <a:noFill/>
          </a:ln>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2000" b="1" i="0" u="none" strike="noStrike" cap="none" normalizeH="0" baseline="0" dirty="0" smtClean="0">
                <a:ln>
                  <a:noFill/>
                </a:ln>
                <a:effectLst/>
                <a:latin typeface="HG丸ｺﾞｼｯｸM-PRO" pitchFamily="50" charset="-128"/>
                <a:ea typeface="HG丸ｺﾞｼｯｸM-PRO" pitchFamily="50" charset="-128"/>
                <a:cs typeface="Times New Roman" pitchFamily="18" charset="0"/>
              </a:rPr>
              <a:t>④⑤</a:t>
            </a:r>
            <a:endParaRPr kumimoji="1" lang="ja-JP" altLang="ja-JP" sz="1800" b="0" i="0" u="none" strike="noStrike" cap="none" normalizeH="0" baseline="0" dirty="0" smtClean="0">
              <a:ln>
                <a:noFill/>
              </a:ln>
              <a:effectLst/>
              <a:latin typeface="Arial" pitchFamily="34" charset="0"/>
              <a:ea typeface="ＭＳ Ｐゴシック" pitchFamily="50" charset="-128"/>
              <a:cs typeface="ＭＳ Ｐゴシック" pitchFamily="50" charset="-128"/>
            </a:endParaRPr>
          </a:p>
        </p:txBody>
      </p:sp>
      <p:sp>
        <p:nvSpPr>
          <p:cNvPr id="12" name="Rectangle 16"/>
          <p:cNvSpPr>
            <a:spLocks noChangeArrowheads="1"/>
          </p:cNvSpPr>
          <p:nvPr/>
        </p:nvSpPr>
        <p:spPr bwMode="auto">
          <a:xfrm>
            <a:off x="152401" y="932621"/>
            <a:ext cx="184731" cy="37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3" name="Rectangle 17"/>
          <p:cNvSpPr>
            <a:spLocks noChangeArrowheads="1"/>
          </p:cNvSpPr>
          <p:nvPr/>
        </p:nvSpPr>
        <p:spPr bwMode="auto">
          <a:xfrm>
            <a:off x="152401" y="7247069"/>
            <a:ext cx="184731" cy="37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 name="Rectangle 19"/>
          <p:cNvSpPr>
            <a:spLocks noChangeArrowheads="1"/>
          </p:cNvSpPr>
          <p:nvPr/>
        </p:nvSpPr>
        <p:spPr bwMode="auto">
          <a:xfrm>
            <a:off x="152401" y="7247069"/>
            <a:ext cx="184731" cy="37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四角形吹き出し 4"/>
          <p:cNvSpPr>
            <a:spLocks noChangeArrowheads="1"/>
          </p:cNvSpPr>
          <p:nvPr/>
        </p:nvSpPr>
        <p:spPr bwMode="auto">
          <a:xfrm>
            <a:off x="4407607" y="2019808"/>
            <a:ext cx="2370418" cy="1040917"/>
          </a:xfrm>
          <a:prstGeom prst="wedgeRectCallout">
            <a:avLst>
              <a:gd name="adj1" fmla="val -65066"/>
              <a:gd name="adj2" fmla="val -19082"/>
            </a:avLst>
          </a:prstGeom>
          <a:solidFill>
            <a:srgbClr val="FFFFFF"/>
          </a:solidFill>
          <a:ln w="25400">
            <a:solidFill>
              <a:srgbClr val="F79646"/>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900" dirty="0">
                <a:latin typeface="Arial" pitchFamily="34" charset="0"/>
                <a:ea typeface="ＭＳ Ｐゴシック" pitchFamily="50" charset="-128"/>
                <a:cs typeface="ＭＳ Ｐゴシック" pitchFamily="50" charset="-128"/>
              </a:rPr>
              <a:t>ハラスメント</a:t>
            </a:r>
            <a:r>
              <a:rPr lang="ja-JP" altLang="en-US" sz="900" dirty="0" smtClean="0">
                <a:latin typeface="Arial" pitchFamily="34" charset="0"/>
                <a:ea typeface="ＭＳ Ｐゴシック" pitchFamily="50" charset="-128"/>
                <a:cs typeface="ＭＳ Ｐゴシック" pitchFamily="50" charset="-128"/>
              </a:rPr>
              <a:t>の内容、どのような行為が禁止されているかを明確に記載する必要があります。</a:t>
            </a:r>
            <a:r>
              <a:rPr kumimoji="1" lang="ja-JP" altLang="en-US" sz="9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rPr>
              <a:t>なるべく具体的にイメージできるように記載しましょう。</a:t>
            </a:r>
            <a:endParaRPr kumimoji="1" lang="en-US" altLang="ja-JP" sz="9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lang="ja-JP" altLang="en-US" sz="900" dirty="0" smtClean="0">
                <a:latin typeface="Arial" pitchFamily="34" charset="0"/>
                <a:ea typeface="ＭＳ Ｐゴシック" pitchFamily="50" charset="-128"/>
                <a:cs typeface="ＭＳ Ｐゴシック" pitchFamily="50" charset="-128"/>
              </a:rPr>
              <a:t>吹き出し内の例は、会社内でありそうな事例にさしかえてもらっても</a:t>
            </a:r>
            <a:r>
              <a:rPr lang="ja-JP" altLang="en-US" sz="900" dirty="0">
                <a:latin typeface="Arial" pitchFamily="34" charset="0"/>
                <a:ea typeface="ＭＳ Ｐゴシック" pitchFamily="50" charset="-128"/>
                <a:cs typeface="ＭＳ Ｐゴシック" pitchFamily="50" charset="-128"/>
              </a:rPr>
              <a:t>けっこう</a:t>
            </a:r>
            <a:r>
              <a:rPr lang="ja-JP" altLang="en-US" sz="900" dirty="0" smtClean="0">
                <a:latin typeface="Arial" pitchFamily="34" charset="0"/>
                <a:ea typeface="ＭＳ Ｐゴシック" pitchFamily="50" charset="-128"/>
                <a:cs typeface="ＭＳ Ｐゴシック" pitchFamily="50" charset="-128"/>
              </a:rPr>
              <a:t>です。</a:t>
            </a:r>
            <a:endParaRPr kumimoji="1" lang="ja-JP" altLang="ja-JP" sz="9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 name="正方形/長方形 14"/>
          <p:cNvSpPr/>
          <p:nvPr/>
        </p:nvSpPr>
        <p:spPr>
          <a:xfrm>
            <a:off x="152400" y="8944758"/>
            <a:ext cx="6625625" cy="740703"/>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本チラシ例に関するお問い合わせは　大阪労働局雇用環境・均等部　指導課</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大阪市中央区大手前</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4-1-67</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大阪合同庁舎第</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号館</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8</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階　</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TEL</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06-6941-8940</a:t>
            </a:r>
          </a:p>
          <a:p>
            <a:pPr algn="ct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a:t>https://jsite.mhlw.go.jp/osaka-roudoukyoku</a:t>
            </a:r>
            <a:r>
              <a:rPr lang="en-US" altLang="ja-JP" sz="1200" b="1" dirty="0" smtClean="0"/>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月作成）</a:t>
            </a:r>
            <a:endParaRPr lang="ja-JP"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Rectangle 12"/>
          <p:cNvSpPr>
            <a:spLocks noChangeArrowheads="1"/>
          </p:cNvSpPr>
          <p:nvPr/>
        </p:nvSpPr>
        <p:spPr bwMode="auto">
          <a:xfrm>
            <a:off x="1218443" y="103401"/>
            <a:ext cx="449353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chemeClr val="tx1"/>
                </a:solidFill>
                <a:effectLst/>
                <a:latin typeface="メイリオ" pitchFamily="50" charset="-128"/>
                <a:ea typeface="メイリオ" pitchFamily="50" charset="-128"/>
                <a:cs typeface="メイリオ" pitchFamily="50" charset="-128"/>
              </a:rPr>
              <a:t>＜</a:t>
            </a:r>
            <a:r>
              <a:rPr kumimoji="1" lang="ja-JP" altLang="ja-JP" sz="1600" b="1" i="0" u="none" strike="noStrike" cap="none" normalizeH="0" baseline="0" dirty="0" smtClean="0">
                <a:ln>
                  <a:noFill/>
                </a:ln>
                <a:solidFill>
                  <a:schemeClr val="tx1"/>
                </a:solidFill>
                <a:effectLst/>
                <a:latin typeface="メイリオ" pitchFamily="50" charset="-128"/>
                <a:ea typeface="メイリオ" pitchFamily="50" charset="-128"/>
                <a:cs typeface="メイリオ" pitchFamily="50" charset="-128"/>
              </a:rPr>
              <a:t>ハラスメントは許しません！チラシ記載例＞</a:t>
            </a:r>
            <a:endParaRPr kumimoji="1" lang="ja-JP" altLang="ja-JP" sz="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 name="四角形吹き出し 6"/>
          <p:cNvSpPr>
            <a:spLocks noChangeArrowheads="1"/>
          </p:cNvSpPr>
          <p:nvPr/>
        </p:nvSpPr>
        <p:spPr bwMode="auto">
          <a:xfrm>
            <a:off x="4166086" y="3564781"/>
            <a:ext cx="2605041" cy="720080"/>
          </a:xfrm>
          <a:prstGeom prst="wedgeRectCallout">
            <a:avLst>
              <a:gd name="adj1" fmla="val -93629"/>
              <a:gd name="adj2" fmla="val 40024"/>
            </a:avLst>
          </a:prstGeom>
          <a:ln>
            <a:solidFill>
              <a:schemeClr val="accent6">
                <a:lumMod val="60000"/>
                <a:lumOff val="40000"/>
              </a:schemeClr>
            </a:solidFill>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900" dirty="0">
                <a:solidFill>
                  <a:schemeClr val="tx1"/>
                </a:solidFill>
                <a:latin typeface="ＭＳ ゴシック" pitchFamily="49" charset="-128"/>
                <a:ea typeface="ＭＳ ゴシック" pitchFamily="49" charset="-128"/>
                <a:cs typeface="メイリオ" pitchFamily="50" charset="-128"/>
              </a:rPr>
              <a:t>このように、</a:t>
            </a:r>
            <a:r>
              <a:rPr kumimoji="1" lang="ja-JP" altLang="en-US" sz="900" b="0" i="0" u="none" strike="noStrike" cap="none" normalizeH="0" baseline="0" dirty="0" smtClean="0">
                <a:ln>
                  <a:noFill/>
                </a:ln>
                <a:solidFill>
                  <a:schemeClr val="tx1"/>
                </a:solidFill>
                <a:effectLst/>
                <a:latin typeface="ＭＳ ゴシック" pitchFamily="49" charset="-128"/>
                <a:ea typeface="ＭＳ ゴシック" pitchFamily="49" charset="-128"/>
                <a:cs typeface="メイリオ" pitchFamily="50" charset="-128"/>
              </a:rPr>
              <a:t>自社の労働者が取引先の労働者や顧客等へのセクシュアルハラスメントの行為者とならないよう、併せて周知することが望ましいです。</a:t>
            </a:r>
            <a:endParaRPr kumimoji="1" lang="en-US" altLang="ja-JP" sz="900" b="0" i="0" u="none" strike="noStrike" cap="none" normalizeH="0" baseline="0" dirty="0" smtClean="0">
              <a:ln>
                <a:noFill/>
              </a:ln>
              <a:solidFill>
                <a:schemeClr val="tx1"/>
              </a:solidFill>
              <a:effectLst/>
              <a:latin typeface="ＭＳ ゴシック" pitchFamily="49" charset="-128"/>
              <a:ea typeface="ＭＳ ゴシック" pitchFamily="49" charset="-128"/>
              <a:cs typeface="メイリオ" pitchFamily="50" charset="-128"/>
            </a:endParaRPr>
          </a:p>
        </p:txBody>
      </p:sp>
    </p:spTree>
    <p:extLst>
      <p:ext uri="{BB962C8B-B14F-4D97-AF65-F5344CB8AC3E}">
        <p14:creationId xmlns:p14="http://schemas.microsoft.com/office/powerpoint/2010/main" val="21426819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みやび">
      <a:dk1>
        <a:sysClr val="windowText" lastClr="000000"/>
      </a:dk1>
      <a:lt1>
        <a:sysClr val="window" lastClr="FFFFFF"/>
      </a:lt1>
      <a:dk2>
        <a:srgbClr val="975C1E"/>
      </a:dk2>
      <a:lt2>
        <a:srgbClr val="FFE880"/>
      </a:lt2>
      <a:accent1>
        <a:srgbClr val="E3560E"/>
      </a:accent1>
      <a:accent2>
        <a:srgbClr val="5C5943"/>
      </a:accent2>
      <a:accent3>
        <a:srgbClr val="F1AB3B"/>
      </a:accent3>
      <a:accent4>
        <a:srgbClr val="6D8A16"/>
      </a:accent4>
      <a:accent5>
        <a:srgbClr val="73AAC0"/>
      </a:accent5>
      <a:accent6>
        <a:srgbClr val="3E68AF"/>
      </a:accent6>
      <a:hlink>
        <a:srgbClr val="0000FE"/>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1147</TotalTime>
  <Words>680</Words>
  <Application>Microsoft Office PowerPoint</Application>
  <PresentationFormat>ユーザー設定</PresentationFormat>
  <Paragraphs>99</Paragraphs>
  <Slides>2</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HG丸ｺﾞｼｯｸM-PRO</vt:lpstr>
      <vt:lpstr>ＭＳ Ｐゴシック</vt:lpstr>
      <vt:lpstr>ＭＳ ゴシック</vt:lpstr>
      <vt:lpstr>メイリオ</vt:lpstr>
      <vt:lpstr>Arial</vt:lpstr>
      <vt:lpstr>Calibri</vt:lpstr>
      <vt:lpstr>Times New Roman</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ハラスメントは許しません</dc:title>
  <dc:creator>労働局共働支援</dc:creator>
  <cp:lastModifiedBy>尾崎 克之</cp:lastModifiedBy>
  <cp:revision>64</cp:revision>
  <cp:lastPrinted>2018-07-13T03:41:08Z</cp:lastPrinted>
  <dcterms:created xsi:type="dcterms:W3CDTF">2017-10-23T03:15:51Z</dcterms:created>
  <dcterms:modified xsi:type="dcterms:W3CDTF">2019-03-30T03:59:02Z</dcterms:modified>
</cp:coreProperties>
</file>